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4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7027D2-B5CC-469E-BA60-986C73D80B21}" type="datetimeFigureOut">
              <a:rPr lang="en-US" smtClean="0"/>
              <a:t>8/20/2012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11E6D-7C02-4462-B881-0E7B438D6D8D}" type="slidenum">
              <a:rPr lang="en-US" smtClean="0"/>
              <a:t>‹#›</a:t>
            </a:fld>
            <a:endParaRPr lang="en-US"/>
          </a:p>
        </p:txBody>
      </p:sp>
    </p:spTree>
    <p:extLst>
      <p:ext uri="{BB962C8B-B14F-4D97-AF65-F5344CB8AC3E}">
        <p14:creationId xmlns:p14="http://schemas.microsoft.com/office/powerpoint/2010/main" val="135997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C23595BB-00C4-4DB3-BEF8-C0ADEB975ECF}" type="datetime1">
              <a:rPr lang="en-US" smtClean="0"/>
              <a:t>8/20/2012</a:t>
            </a:fld>
            <a:endParaRPr lang="en-US"/>
          </a:p>
        </p:txBody>
      </p:sp>
      <p:sp>
        <p:nvSpPr>
          <p:cNvPr id="16" name="Slide Number Placeholder 15"/>
          <p:cNvSpPr>
            <a:spLocks noGrp="1"/>
          </p:cNvSpPr>
          <p:nvPr>
            <p:ph type="sldNum" sz="quarter" idx="11"/>
          </p:nvPr>
        </p:nvSpPr>
        <p:spPr/>
        <p:txBody>
          <a:bodyPr/>
          <a:lstStyle/>
          <a:p>
            <a:fld id="{EB0F882F-63EB-4F3B-B11D-695D8B969789}" type="slidenum">
              <a:rPr lang="en-US" smtClean="0"/>
              <a:t>‹#›</a:t>
            </a:fld>
            <a:endParaRPr lang="en-US"/>
          </a:p>
        </p:txBody>
      </p:sp>
      <p:sp>
        <p:nvSpPr>
          <p:cNvPr id="17" name="Footer Placeholder 16"/>
          <p:cNvSpPr>
            <a:spLocks noGrp="1"/>
          </p:cNvSpPr>
          <p:nvPr>
            <p:ph type="ftr" sz="quarter" idx="12"/>
          </p:nvPr>
        </p:nvSpPr>
        <p:spPr/>
        <p:txBody>
          <a:bodyPr/>
          <a:lstStyle/>
          <a:p>
            <a:r>
              <a:rPr lang="en-US" smtClean="0"/>
              <a:t>by Mancie Beck</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3B8B-0B0D-4A1A-96AE-9EE65564D0C9}" type="datetime1">
              <a:rPr lang="en-US" smtClean="0"/>
              <a:t>8/20/2012</a:t>
            </a:fld>
            <a:endParaRPr lang="en-US"/>
          </a:p>
        </p:txBody>
      </p:sp>
      <p:sp>
        <p:nvSpPr>
          <p:cNvPr id="5" name="Footer Placeholder 4"/>
          <p:cNvSpPr>
            <a:spLocks noGrp="1"/>
          </p:cNvSpPr>
          <p:nvPr>
            <p:ph type="ftr" sz="quarter" idx="11"/>
          </p:nvPr>
        </p:nvSpPr>
        <p:spPr/>
        <p:txBody>
          <a:bodyPr/>
          <a:lstStyle/>
          <a:p>
            <a:r>
              <a:rPr lang="en-US" smtClean="0"/>
              <a:t>by Mancie Beck</a:t>
            </a:r>
            <a:endParaRPr lang="en-US"/>
          </a:p>
        </p:txBody>
      </p:sp>
      <p:sp>
        <p:nvSpPr>
          <p:cNvPr id="6" name="Slide Number Placeholder 5"/>
          <p:cNvSpPr>
            <a:spLocks noGrp="1"/>
          </p:cNvSpPr>
          <p:nvPr>
            <p:ph type="sldNum" sz="quarter" idx="12"/>
          </p:nvPr>
        </p:nvSpPr>
        <p:spPr/>
        <p:txBody>
          <a:bodyPr/>
          <a:lstStyle/>
          <a:p>
            <a:fld id="{EB0F882F-63EB-4F3B-B11D-695D8B9697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4E31F-107E-4D26-8078-BF4A25741E28}" type="datetime1">
              <a:rPr lang="en-US" smtClean="0"/>
              <a:t>8/20/2012</a:t>
            </a:fld>
            <a:endParaRPr lang="en-US"/>
          </a:p>
        </p:txBody>
      </p:sp>
      <p:sp>
        <p:nvSpPr>
          <p:cNvPr id="5" name="Footer Placeholder 4"/>
          <p:cNvSpPr>
            <a:spLocks noGrp="1"/>
          </p:cNvSpPr>
          <p:nvPr>
            <p:ph type="ftr" sz="quarter" idx="11"/>
          </p:nvPr>
        </p:nvSpPr>
        <p:spPr/>
        <p:txBody>
          <a:bodyPr/>
          <a:lstStyle/>
          <a:p>
            <a:r>
              <a:rPr lang="en-US" smtClean="0"/>
              <a:t>by Mancie Beck</a:t>
            </a:r>
            <a:endParaRPr lang="en-US"/>
          </a:p>
        </p:txBody>
      </p:sp>
      <p:sp>
        <p:nvSpPr>
          <p:cNvPr id="6" name="Slide Number Placeholder 5"/>
          <p:cNvSpPr>
            <a:spLocks noGrp="1"/>
          </p:cNvSpPr>
          <p:nvPr>
            <p:ph type="sldNum" sz="quarter" idx="12"/>
          </p:nvPr>
        </p:nvSpPr>
        <p:spPr/>
        <p:txBody>
          <a:bodyPr/>
          <a:lstStyle/>
          <a:p>
            <a:fld id="{EB0F882F-63EB-4F3B-B11D-695D8B9697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909DE10-8C2F-43A0-88D7-6A510C1CD384}" type="datetime1">
              <a:rPr lang="en-US" smtClean="0"/>
              <a:t>8/20/2012</a:t>
            </a:fld>
            <a:endParaRPr lang="en-US"/>
          </a:p>
        </p:txBody>
      </p:sp>
      <p:sp>
        <p:nvSpPr>
          <p:cNvPr id="15" name="Slide Number Placeholder 14"/>
          <p:cNvSpPr>
            <a:spLocks noGrp="1"/>
          </p:cNvSpPr>
          <p:nvPr>
            <p:ph type="sldNum" sz="quarter" idx="11"/>
          </p:nvPr>
        </p:nvSpPr>
        <p:spPr/>
        <p:txBody>
          <a:bodyPr/>
          <a:lstStyle/>
          <a:p>
            <a:fld id="{EB0F882F-63EB-4F3B-B11D-695D8B969789}" type="slidenum">
              <a:rPr lang="en-US" smtClean="0"/>
              <a:t>‹#›</a:t>
            </a:fld>
            <a:endParaRPr lang="en-US"/>
          </a:p>
        </p:txBody>
      </p:sp>
      <p:sp>
        <p:nvSpPr>
          <p:cNvPr id="16" name="Footer Placeholder 15"/>
          <p:cNvSpPr>
            <a:spLocks noGrp="1"/>
          </p:cNvSpPr>
          <p:nvPr>
            <p:ph type="ftr" sz="quarter" idx="12"/>
          </p:nvPr>
        </p:nvSpPr>
        <p:spPr/>
        <p:txBody>
          <a:bodyPr/>
          <a:lstStyle/>
          <a:p>
            <a:r>
              <a:rPr lang="en-US" smtClean="0"/>
              <a:t>by Mancie Beck</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E160930-ECE4-40AC-98B0-7AD8CF9E2D47}" type="datetime1">
              <a:rPr lang="en-US" smtClean="0"/>
              <a:t>8/20/2012</a:t>
            </a:fld>
            <a:endParaRPr lang="en-US"/>
          </a:p>
        </p:txBody>
      </p:sp>
      <p:sp>
        <p:nvSpPr>
          <p:cNvPr id="13" name="Slide Number Placeholder 12"/>
          <p:cNvSpPr>
            <a:spLocks noGrp="1"/>
          </p:cNvSpPr>
          <p:nvPr>
            <p:ph type="sldNum" sz="quarter" idx="11"/>
          </p:nvPr>
        </p:nvSpPr>
        <p:spPr/>
        <p:txBody>
          <a:bodyPr/>
          <a:lstStyle/>
          <a:p>
            <a:fld id="{EB0F882F-63EB-4F3B-B11D-695D8B969789}"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by Mancie Beck</a:t>
            </a:r>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5BAF7A1-293A-4EB7-8EFB-81B61A2AE1FF}" type="datetime1">
              <a:rPr lang="en-US" smtClean="0"/>
              <a:t>8/20/2012</a:t>
            </a:fld>
            <a:endParaRPr lang="en-US"/>
          </a:p>
        </p:txBody>
      </p:sp>
      <p:sp>
        <p:nvSpPr>
          <p:cNvPr id="9" name="Slide Number Placeholder 8"/>
          <p:cNvSpPr>
            <a:spLocks noGrp="1"/>
          </p:cNvSpPr>
          <p:nvPr>
            <p:ph type="sldNum" sz="quarter" idx="11"/>
          </p:nvPr>
        </p:nvSpPr>
        <p:spPr/>
        <p:txBody>
          <a:bodyPr/>
          <a:lstStyle/>
          <a:p>
            <a:fld id="{EB0F882F-63EB-4F3B-B11D-695D8B969789}" type="slidenum">
              <a:rPr lang="en-US" smtClean="0"/>
              <a:t>‹#›</a:t>
            </a:fld>
            <a:endParaRPr lang="en-US"/>
          </a:p>
        </p:txBody>
      </p:sp>
      <p:sp>
        <p:nvSpPr>
          <p:cNvPr id="10" name="Footer Placeholder 9"/>
          <p:cNvSpPr>
            <a:spLocks noGrp="1"/>
          </p:cNvSpPr>
          <p:nvPr>
            <p:ph type="ftr" sz="quarter" idx="12"/>
          </p:nvPr>
        </p:nvSpPr>
        <p:spPr/>
        <p:txBody>
          <a:bodyPr/>
          <a:lstStyle/>
          <a:p>
            <a:r>
              <a:rPr lang="en-US" smtClean="0"/>
              <a:t>by Mancie Beck</a:t>
            </a: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EC71DB7D-02FD-4A75-8E57-C0A4ED676E20}" type="datetime1">
              <a:rPr lang="en-US" smtClean="0"/>
              <a:t>8/20/2012</a:t>
            </a:fld>
            <a:endParaRPr lang="en-US"/>
          </a:p>
        </p:txBody>
      </p:sp>
      <p:sp>
        <p:nvSpPr>
          <p:cNvPr id="15" name="Slide Number Placeholder 14"/>
          <p:cNvSpPr>
            <a:spLocks noGrp="1"/>
          </p:cNvSpPr>
          <p:nvPr>
            <p:ph type="sldNum" sz="quarter" idx="11"/>
          </p:nvPr>
        </p:nvSpPr>
        <p:spPr/>
        <p:txBody>
          <a:bodyPr/>
          <a:lstStyle/>
          <a:p>
            <a:fld id="{EB0F882F-63EB-4F3B-B11D-695D8B969789}" type="slidenum">
              <a:rPr lang="en-US" smtClean="0"/>
              <a:t>‹#›</a:t>
            </a:fld>
            <a:endParaRPr lang="en-US"/>
          </a:p>
        </p:txBody>
      </p:sp>
      <p:sp>
        <p:nvSpPr>
          <p:cNvPr id="16" name="Footer Placeholder 15"/>
          <p:cNvSpPr>
            <a:spLocks noGrp="1"/>
          </p:cNvSpPr>
          <p:nvPr>
            <p:ph type="ftr" sz="quarter" idx="12"/>
          </p:nvPr>
        </p:nvSpPr>
        <p:spPr/>
        <p:txBody>
          <a:bodyPr/>
          <a:lstStyle/>
          <a:p>
            <a:r>
              <a:rPr lang="en-US" smtClean="0"/>
              <a:t>by Mancie Beck</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48E84018-DE21-4EF4-BFBB-F9E77FFB2573}" type="datetime1">
              <a:rPr lang="en-US" smtClean="0"/>
              <a:t>8/20/2012</a:t>
            </a:fld>
            <a:endParaRPr lang="en-US"/>
          </a:p>
        </p:txBody>
      </p:sp>
      <p:sp>
        <p:nvSpPr>
          <p:cNvPr id="8" name="Slide Number Placeholder 7"/>
          <p:cNvSpPr>
            <a:spLocks noGrp="1"/>
          </p:cNvSpPr>
          <p:nvPr>
            <p:ph type="sldNum" sz="quarter" idx="11"/>
          </p:nvPr>
        </p:nvSpPr>
        <p:spPr/>
        <p:txBody>
          <a:bodyPr/>
          <a:lstStyle/>
          <a:p>
            <a:fld id="{EB0F882F-63EB-4F3B-B11D-695D8B969789}" type="slidenum">
              <a:rPr lang="en-US" smtClean="0"/>
              <a:t>‹#›</a:t>
            </a:fld>
            <a:endParaRPr lang="en-US"/>
          </a:p>
        </p:txBody>
      </p:sp>
      <p:sp>
        <p:nvSpPr>
          <p:cNvPr id="9" name="Footer Placeholder 8"/>
          <p:cNvSpPr>
            <a:spLocks noGrp="1"/>
          </p:cNvSpPr>
          <p:nvPr>
            <p:ph type="ftr" sz="quarter" idx="12"/>
          </p:nvPr>
        </p:nvSpPr>
        <p:spPr/>
        <p:txBody>
          <a:bodyPr/>
          <a:lstStyle/>
          <a:p>
            <a:r>
              <a:rPr lang="en-US" smtClean="0"/>
              <a:t>by Mancie Beck</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DA95792-D459-446C-8BFE-4D29E9B05F77}" type="datetime1">
              <a:rPr lang="en-US" smtClean="0"/>
              <a:t>8/20/2012</a:t>
            </a:fld>
            <a:endParaRPr lang="en-US"/>
          </a:p>
        </p:txBody>
      </p:sp>
      <p:sp>
        <p:nvSpPr>
          <p:cNvPr id="6" name="Slide Number Placeholder 5"/>
          <p:cNvSpPr>
            <a:spLocks noGrp="1"/>
          </p:cNvSpPr>
          <p:nvPr>
            <p:ph type="sldNum" sz="quarter" idx="11"/>
          </p:nvPr>
        </p:nvSpPr>
        <p:spPr/>
        <p:txBody>
          <a:bodyPr/>
          <a:lstStyle/>
          <a:p>
            <a:fld id="{EB0F882F-63EB-4F3B-B11D-695D8B969789}" type="slidenum">
              <a:rPr lang="en-US" smtClean="0"/>
              <a:t>‹#›</a:t>
            </a:fld>
            <a:endParaRPr lang="en-US"/>
          </a:p>
        </p:txBody>
      </p:sp>
      <p:sp>
        <p:nvSpPr>
          <p:cNvPr id="7" name="Footer Placeholder 6"/>
          <p:cNvSpPr>
            <a:spLocks noGrp="1"/>
          </p:cNvSpPr>
          <p:nvPr>
            <p:ph type="ftr" sz="quarter" idx="12"/>
          </p:nvPr>
        </p:nvSpPr>
        <p:spPr/>
        <p:txBody>
          <a:bodyPr/>
          <a:lstStyle/>
          <a:p>
            <a:r>
              <a:rPr lang="en-US" smtClean="0"/>
              <a:t>by Mancie Beck</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EDFD85C-A519-4C60-8F33-32AD99CDBC04}" type="datetime1">
              <a:rPr lang="en-US" smtClean="0"/>
              <a:t>8/20/2012</a:t>
            </a:fld>
            <a:endParaRPr lang="en-US"/>
          </a:p>
        </p:txBody>
      </p:sp>
      <p:sp>
        <p:nvSpPr>
          <p:cNvPr id="16" name="Slide Number Placeholder 15"/>
          <p:cNvSpPr>
            <a:spLocks noGrp="1"/>
          </p:cNvSpPr>
          <p:nvPr>
            <p:ph type="sldNum" sz="quarter" idx="11"/>
          </p:nvPr>
        </p:nvSpPr>
        <p:spPr/>
        <p:txBody>
          <a:bodyPr/>
          <a:lstStyle/>
          <a:p>
            <a:fld id="{EB0F882F-63EB-4F3B-B11D-695D8B969789}" type="slidenum">
              <a:rPr lang="en-US" smtClean="0"/>
              <a:t>‹#›</a:t>
            </a:fld>
            <a:endParaRPr lang="en-US"/>
          </a:p>
        </p:txBody>
      </p:sp>
      <p:sp>
        <p:nvSpPr>
          <p:cNvPr id="17" name="Footer Placeholder 16"/>
          <p:cNvSpPr>
            <a:spLocks noGrp="1"/>
          </p:cNvSpPr>
          <p:nvPr>
            <p:ph type="ftr" sz="quarter" idx="12"/>
          </p:nvPr>
        </p:nvSpPr>
        <p:spPr/>
        <p:txBody>
          <a:bodyPr/>
          <a:lstStyle/>
          <a:p>
            <a:r>
              <a:rPr lang="en-US" smtClean="0"/>
              <a:t>by Mancie Beck</a:t>
            </a:r>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3055274-9EB2-49A5-B497-03F904671E22}" type="datetime1">
              <a:rPr lang="en-US" smtClean="0"/>
              <a:t>8/20/2012</a:t>
            </a:fld>
            <a:endParaRPr lang="en-US"/>
          </a:p>
        </p:txBody>
      </p:sp>
      <p:sp>
        <p:nvSpPr>
          <p:cNvPr id="14" name="Slide Number Placeholder 13"/>
          <p:cNvSpPr>
            <a:spLocks noGrp="1"/>
          </p:cNvSpPr>
          <p:nvPr>
            <p:ph type="sldNum" sz="quarter" idx="11"/>
          </p:nvPr>
        </p:nvSpPr>
        <p:spPr/>
        <p:txBody>
          <a:bodyPr/>
          <a:lstStyle/>
          <a:p>
            <a:fld id="{EB0F882F-63EB-4F3B-B11D-695D8B969789}" type="slidenum">
              <a:rPr lang="en-US" smtClean="0"/>
              <a:t>‹#›</a:t>
            </a:fld>
            <a:endParaRPr lang="en-US"/>
          </a:p>
        </p:txBody>
      </p:sp>
      <p:sp>
        <p:nvSpPr>
          <p:cNvPr id="15" name="Footer Placeholder 14"/>
          <p:cNvSpPr>
            <a:spLocks noGrp="1"/>
          </p:cNvSpPr>
          <p:nvPr>
            <p:ph type="ftr" sz="quarter" idx="12"/>
          </p:nvPr>
        </p:nvSpPr>
        <p:spPr/>
        <p:txBody>
          <a:bodyPr/>
          <a:lstStyle/>
          <a:p>
            <a:r>
              <a:rPr lang="en-US" smtClean="0"/>
              <a:t>by Mancie Beck</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D36714C-B4F2-4AC5-A8EE-BEC409B6FD1C}" type="datetime1">
              <a:rPr lang="en-US" smtClean="0"/>
              <a:t>8/20/2012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US" smtClean="0"/>
              <a:t>by Mancie Beck</a:t>
            </a:r>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B0F882F-63EB-4F3B-B11D-695D8B96978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www.youtube.com/v/ZokqjjIy77Y?version=3&amp;hl=en_U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ZokqjjIy77Y" TargetMode="External"/><Relationship Id="rId2" Type="http://schemas.openxmlformats.org/officeDocument/2006/relationships/hyperlink" Target="http://www.pewinternet.org/~/media/Files/Reports/2001/PIP_Sc%20hools_Report.pdf.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Engaging the 21</a:t>
            </a:r>
            <a:r>
              <a:rPr lang="en-US" baseline="30000" dirty="0" smtClean="0"/>
              <a:t>st</a:t>
            </a:r>
            <a:r>
              <a:rPr lang="en-US" dirty="0" smtClean="0"/>
              <a:t> Century Learner</a:t>
            </a:r>
            <a:endParaRPr lang="en-US" dirty="0"/>
          </a:p>
        </p:txBody>
      </p:sp>
      <p:sp>
        <p:nvSpPr>
          <p:cNvPr id="3" name="Subtitle 2"/>
          <p:cNvSpPr>
            <a:spLocks noGrp="1"/>
          </p:cNvSpPr>
          <p:nvPr>
            <p:ph type="subTitle" idx="1"/>
          </p:nvPr>
        </p:nvSpPr>
        <p:spPr/>
        <p:txBody>
          <a:bodyPr/>
          <a:lstStyle/>
          <a:p>
            <a:r>
              <a:rPr lang="en-US" dirty="0" smtClean="0"/>
              <a:t>Classroom Connections &amp; Technology</a:t>
            </a:r>
            <a:endParaRPr lang="en-US" dirty="0"/>
          </a:p>
        </p:txBody>
      </p:sp>
      <p:sp>
        <p:nvSpPr>
          <p:cNvPr id="4" name="Footer Placeholder 3"/>
          <p:cNvSpPr>
            <a:spLocks noGrp="1"/>
          </p:cNvSpPr>
          <p:nvPr>
            <p:ph type="ftr" sz="quarter" idx="12"/>
          </p:nvPr>
        </p:nvSpPr>
        <p:spPr/>
        <p:txBody>
          <a:bodyPr/>
          <a:lstStyle/>
          <a:p>
            <a:r>
              <a:rPr lang="en-US" smtClean="0"/>
              <a:t>by Mancie Beck</a:t>
            </a:r>
            <a:endParaRPr lang="en-US"/>
          </a:p>
        </p:txBody>
      </p:sp>
    </p:spTree>
    <p:extLst>
      <p:ext uri="{BB962C8B-B14F-4D97-AF65-F5344CB8AC3E}">
        <p14:creationId xmlns:p14="http://schemas.microsoft.com/office/powerpoint/2010/main" val="53796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19200" y="1066800"/>
            <a:ext cx="5774554" cy="2286000"/>
          </a:xfrm>
        </p:spPr>
        <p:txBody>
          <a:bodyPr/>
          <a:lstStyle/>
          <a:p>
            <a:pPr marL="18288" indent="0">
              <a:buNone/>
            </a:pPr>
            <a:r>
              <a:rPr lang="en-US" dirty="0" smtClean="0"/>
              <a:t>Students today are more connected than ever.  Why shouldn’t we use these connections to enhance classroom learning experiences?</a:t>
            </a:r>
            <a:endParaRPr lang="en-US" dirty="0"/>
          </a:p>
        </p:txBody>
      </p:sp>
      <p:sp>
        <p:nvSpPr>
          <p:cNvPr id="5" name="Title 4"/>
          <p:cNvSpPr>
            <a:spLocks noGrp="1"/>
          </p:cNvSpPr>
          <p:nvPr>
            <p:ph type="title"/>
          </p:nvPr>
        </p:nvSpPr>
        <p:spPr/>
        <p:txBody>
          <a:bodyPr/>
          <a:lstStyle/>
          <a:p>
            <a:r>
              <a:rPr lang="en-US" dirty="0" smtClean="0"/>
              <a:t>Enhance Learning </a:t>
            </a:r>
            <a:endParaRPr lang="en-US" dirty="0"/>
          </a:p>
        </p:txBody>
      </p:sp>
      <p:sp>
        <p:nvSpPr>
          <p:cNvPr id="3" name="Footer Placeholder 2"/>
          <p:cNvSpPr>
            <a:spLocks noGrp="1"/>
          </p:cNvSpPr>
          <p:nvPr>
            <p:ph type="ftr" sz="quarter" idx="12"/>
          </p:nvPr>
        </p:nvSpPr>
        <p:spPr/>
        <p:txBody>
          <a:bodyPr/>
          <a:lstStyle/>
          <a:p>
            <a:r>
              <a:rPr lang="en-US" dirty="0" smtClean="0"/>
              <a:t>Created by </a:t>
            </a:r>
            <a:r>
              <a:rPr lang="en-US" dirty="0" err="1" smtClean="0"/>
              <a:t>Mancie</a:t>
            </a:r>
            <a:r>
              <a:rPr lang="en-US" dirty="0" smtClean="0"/>
              <a:t> Beck</a:t>
            </a:r>
            <a:endParaRPr lang="en-US" dirty="0"/>
          </a:p>
        </p:txBody>
      </p:sp>
      <p:pic>
        <p:nvPicPr>
          <p:cNvPr id="1026" name="Picture 2" descr="C:\Users\user\AppData\Local\Microsoft\Windows\Temporary Internet Files\Content.IE5\J5A8T2Q4\MP9004265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455416"/>
            <a:ext cx="2497584" cy="2497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7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8288" indent="0">
              <a:buNone/>
            </a:pPr>
            <a:r>
              <a:rPr lang="en-US" dirty="0" smtClean="0"/>
              <a:t>21</a:t>
            </a:r>
            <a:r>
              <a:rPr lang="en-US" baseline="30000" dirty="0" smtClean="0"/>
              <a:t>st</a:t>
            </a:r>
            <a:r>
              <a:rPr lang="en-US" dirty="0" smtClean="0"/>
              <a:t> century learners use technology and the internet to make connections.  Computers, tablets, e-readers, smart phones, and video game consoles are avenues for information and social networking.</a:t>
            </a:r>
            <a:endParaRPr lang="en-US" dirty="0"/>
          </a:p>
        </p:txBody>
      </p:sp>
      <p:sp>
        <p:nvSpPr>
          <p:cNvPr id="5" name="Title 4"/>
          <p:cNvSpPr>
            <a:spLocks noGrp="1"/>
          </p:cNvSpPr>
          <p:nvPr>
            <p:ph type="title"/>
          </p:nvPr>
        </p:nvSpPr>
        <p:spPr>
          <a:xfrm>
            <a:off x="381000" y="4876800"/>
            <a:ext cx="8534400" cy="914400"/>
          </a:xfrm>
        </p:spPr>
        <p:txBody>
          <a:bodyPr/>
          <a:lstStyle/>
          <a:p>
            <a:r>
              <a:rPr lang="en-US" dirty="0" smtClean="0"/>
              <a:t>How are students connected?</a:t>
            </a:r>
            <a:endParaRPr lang="en-US" dirty="0"/>
          </a:p>
        </p:txBody>
      </p:sp>
      <p:sp>
        <p:nvSpPr>
          <p:cNvPr id="4" name="Footer Placeholder 3"/>
          <p:cNvSpPr>
            <a:spLocks noGrp="1"/>
          </p:cNvSpPr>
          <p:nvPr>
            <p:ph type="ftr" sz="quarter" idx="12"/>
          </p:nvPr>
        </p:nvSpPr>
        <p:spPr/>
        <p:txBody>
          <a:bodyPr/>
          <a:lstStyle/>
          <a:p>
            <a:r>
              <a:rPr lang="en-US" smtClean="0"/>
              <a:t>by Mancie Beck</a:t>
            </a:r>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048000"/>
            <a:ext cx="2060575" cy="20546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C:\Users\user\AppData\Local\Microsoft\Windows\Temporary Internet Files\Content.IE5\R934ZYJM\MP9004096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2057400"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8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2200" y="228600"/>
            <a:ext cx="6096000" cy="2819400"/>
          </a:xfrm>
        </p:spPr>
        <p:txBody>
          <a:bodyPr/>
          <a:lstStyle/>
          <a:p>
            <a:pPr marL="18288" indent="0">
              <a:buNone/>
            </a:pPr>
            <a:r>
              <a:rPr lang="en-US" dirty="0" smtClean="0"/>
              <a:t>According to a research study performed by the Pew Internet &amp; American Life Project, “94% of youth ages 12 – 17 who have internet access say they use the internet for school research and 78% say they believe the internet helps them with schoolwork” (</a:t>
            </a:r>
            <a:r>
              <a:rPr lang="en-US" dirty="0" err="1" smtClean="0"/>
              <a:t>Lenhart</a:t>
            </a:r>
            <a:r>
              <a:rPr lang="en-US" dirty="0" smtClean="0"/>
              <a:t> 2001, p.2).</a:t>
            </a:r>
            <a:endParaRPr lang="en-US" dirty="0"/>
          </a:p>
        </p:txBody>
      </p:sp>
      <p:sp>
        <p:nvSpPr>
          <p:cNvPr id="3" name="Title 2"/>
          <p:cNvSpPr>
            <a:spLocks noGrp="1"/>
          </p:cNvSpPr>
          <p:nvPr>
            <p:ph type="title"/>
          </p:nvPr>
        </p:nvSpPr>
        <p:spPr>
          <a:xfrm>
            <a:off x="228600" y="3733800"/>
            <a:ext cx="8686800" cy="2057400"/>
          </a:xfrm>
        </p:spPr>
        <p:txBody>
          <a:bodyPr/>
          <a:lstStyle/>
          <a:p>
            <a:r>
              <a:rPr lang="en-US" dirty="0" smtClean="0"/>
              <a:t>How does the internet help make classroom connections?</a:t>
            </a:r>
            <a:endParaRPr lang="en-US" dirty="0"/>
          </a:p>
        </p:txBody>
      </p:sp>
      <p:sp>
        <p:nvSpPr>
          <p:cNvPr id="4" name="Footer Placeholder 3"/>
          <p:cNvSpPr>
            <a:spLocks noGrp="1"/>
          </p:cNvSpPr>
          <p:nvPr>
            <p:ph type="ftr" sz="quarter" idx="12"/>
          </p:nvPr>
        </p:nvSpPr>
        <p:spPr/>
        <p:txBody>
          <a:bodyPr/>
          <a:lstStyle/>
          <a:p>
            <a:r>
              <a:rPr lang="en-US" smtClean="0"/>
              <a:t>by Mancie Beck</a:t>
            </a:r>
            <a:endParaRPr lang="en-US"/>
          </a:p>
        </p:txBody>
      </p:sp>
      <p:pic>
        <p:nvPicPr>
          <p:cNvPr id="3082" name="Picture 10" descr="C:\Users\user\AppData\Local\Microsoft\Windows\Temporary Internet Files\Content.IE5\R934ZYJM\MP9004485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064" y="533400"/>
            <a:ext cx="193040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1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342900"/>
            <a:ext cx="6096000" cy="3124200"/>
          </a:xfrm>
        </p:spPr>
        <p:txBody>
          <a:bodyPr/>
          <a:lstStyle/>
          <a:p>
            <a:pPr marL="18288" indent="0">
              <a:buNone/>
            </a:pPr>
            <a:r>
              <a:rPr lang="en-US" dirty="0" smtClean="0"/>
              <a:t>Social networking goes beyond Facebook and MySpace.  Discussion boards, blogs, podcasts, chat rooms, forums, and Twitter are all types of social networking that can be used in the classroom.  Using Twitter, “teachers can give students the power to discuss a topic, ask and answer questions, post links to useful sources, and comment on those sources” (Matteson 2010, p.22).</a:t>
            </a:r>
            <a:endParaRPr lang="en-US" dirty="0"/>
          </a:p>
        </p:txBody>
      </p:sp>
      <p:sp>
        <p:nvSpPr>
          <p:cNvPr id="3" name="Title 2"/>
          <p:cNvSpPr>
            <a:spLocks noGrp="1"/>
          </p:cNvSpPr>
          <p:nvPr>
            <p:ph type="title"/>
          </p:nvPr>
        </p:nvSpPr>
        <p:spPr>
          <a:xfrm>
            <a:off x="228600" y="4876800"/>
            <a:ext cx="8686800" cy="914400"/>
          </a:xfrm>
        </p:spPr>
        <p:txBody>
          <a:bodyPr/>
          <a:lstStyle/>
          <a:p>
            <a:r>
              <a:rPr lang="en-US" dirty="0" smtClean="0"/>
              <a:t>Can social networking be used as a tool in school?</a:t>
            </a:r>
            <a:endParaRPr lang="en-US" dirty="0"/>
          </a:p>
        </p:txBody>
      </p:sp>
      <p:sp>
        <p:nvSpPr>
          <p:cNvPr id="4" name="Footer Placeholder 3"/>
          <p:cNvSpPr>
            <a:spLocks noGrp="1"/>
          </p:cNvSpPr>
          <p:nvPr>
            <p:ph type="ftr" sz="quarter" idx="12"/>
          </p:nvPr>
        </p:nvSpPr>
        <p:spPr/>
        <p:txBody>
          <a:bodyPr/>
          <a:lstStyle/>
          <a:p>
            <a:r>
              <a:rPr lang="en-US" smtClean="0"/>
              <a:t>by Mancie Beck</a:t>
            </a:r>
            <a:endParaRPr lang="en-US"/>
          </a:p>
        </p:txBody>
      </p:sp>
      <p:pic>
        <p:nvPicPr>
          <p:cNvPr id="4098" name="Picture 2" descr="C:\Users\user\AppData\Local\Microsoft\Windows\Temporary Internet Files\Content.IE5\J5A8T2Q4\MP9004384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18351"/>
            <a:ext cx="2259584"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4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3276599"/>
          </a:xfrm>
        </p:spPr>
        <p:txBody>
          <a:bodyPr/>
          <a:lstStyle/>
          <a:p>
            <a:pPr marL="18288" indent="0">
              <a:buNone/>
            </a:pPr>
            <a:r>
              <a:rPr lang="en-US" dirty="0" smtClean="0"/>
              <a:t>YES!  Providing those connections for students can help them to be more successful students and become lifelong learners.  In a study, “58% of online teens report using web sites that had been set up specifically for their school or for a particular class” (</a:t>
            </a:r>
            <a:r>
              <a:rPr lang="en-US" dirty="0" err="1" smtClean="0"/>
              <a:t>Lenhart</a:t>
            </a:r>
            <a:r>
              <a:rPr lang="en-US" dirty="0" smtClean="0"/>
              <a:t> 2001, p.2). </a:t>
            </a:r>
            <a:endParaRPr lang="en-US" dirty="0"/>
          </a:p>
        </p:txBody>
      </p:sp>
      <p:sp>
        <p:nvSpPr>
          <p:cNvPr id="3" name="Title 2"/>
          <p:cNvSpPr>
            <a:spLocks noGrp="1"/>
          </p:cNvSpPr>
          <p:nvPr>
            <p:ph type="title"/>
          </p:nvPr>
        </p:nvSpPr>
        <p:spPr>
          <a:xfrm>
            <a:off x="228600" y="4648200"/>
            <a:ext cx="8686800" cy="1143000"/>
          </a:xfrm>
        </p:spPr>
        <p:txBody>
          <a:bodyPr/>
          <a:lstStyle/>
          <a:p>
            <a:r>
              <a:rPr lang="en-US" dirty="0" smtClean="0"/>
              <a:t>Do students want the connections?</a:t>
            </a:r>
            <a:endParaRPr lang="en-US" dirty="0"/>
          </a:p>
        </p:txBody>
      </p:sp>
      <p:sp>
        <p:nvSpPr>
          <p:cNvPr id="4" name="Footer Placeholder 3"/>
          <p:cNvSpPr>
            <a:spLocks noGrp="1"/>
          </p:cNvSpPr>
          <p:nvPr>
            <p:ph type="ftr" sz="quarter" idx="12"/>
          </p:nvPr>
        </p:nvSpPr>
        <p:spPr/>
        <p:txBody>
          <a:bodyPr/>
          <a:lstStyle/>
          <a:p>
            <a:r>
              <a:rPr lang="en-US" smtClean="0"/>
              <a:t>by Mancie Beck</a:t>
            </a:r>
            <a:endParaRPr lang="en-US"/>
          </a:p>
        </p:txBody>
      </p:sp>
      <p:pic>
        <p:nvPicPr>
          <p:cNvPr id="5125" name="Picture 5" descr="C:\Users\user\AppData\Local\Microsoft\Windows\Temporary Internet Files\Content.IE5\BPQMSESZ\MP9003994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343399"/>
            <a:ext cx="2251595" cy="22515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6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9400" y="381000"/>
            <a:ext cx="6096000" cy="3352799"/>
          </a:xfrm>
        </p:spPr>
        <p:txBody>
          <a:bodyPr/>
          <a:lstStyle/>
          <a:p>
            <a:pPr marL="18288" indent="0">
              <a:buNone/>
            </a:pPr>
            <a:r>
              <a:rPr lang="en-US" dirty="0" smtClean="0"/>
              <a:t>Educators are responsible for understanding the diverse needs of their students.  Utilizing the internet and social networking sites can help educators attain this goal.  Engage them and they will learn!</a:t>
            </a:r>
            <a:endParaRPr lang="en-US" dirty="0"/>
          </a:p>
        </p:txBody>
      </p:sp>
      <p:sp>
        <p:nvSpPr>
          <p:cNvPr id="3" name="Title 2"/>
          <p:cNvSpPr>
            <a:spLocks noGrp="1"/>
          </p:cNvSpPr>
          <p:nvPr>
            <p:ph type="title"/>
          </p:nvPr>
        </p:nvSpPr>
        <p:spPr>
          <a:xfrm>
            <a:off x="152400" y="4876800"/>
            <a:ext cx="8839200" cy="914400"/>
          </a:xfrm>
        </p:spPr>
        <p:txBody>
          <a:bodyPr/>
          <a:lstStyle/>
          <a:p>
            <a:r>
              <a:rPr lang="en-US" dirty="0" smtClean="0"/>
              <a:t>If you create the environment, they will be engaged!</a:t>
            </a:r>
            <a:endParaRPr lang="en-US" dirty="0"/>
          </a:p>
        </p:txBody>
      </p:sp>
      <p:sp>
        <p:nvSpPr>
          <p:cNvPr id="4" name="Footer Placeholder 3"/>
          <p:cNvSpPr>
            <a:spLocks noGrp="1"/>
          </p:cNvSpPr>
          <p:nvPr>
            <p:ph type="ftr" sz="quarter" idx="12"/>
          </p:nvPr>
        </p:nvSpPr>
        <p:spPr/>
        <p:txBody>
          <a:bodyPr/>
          <a:lstStyle/>
          <a:p>
            <a:r>
              <a:rPr lang="en-US" smtClean="0"/>
              <a:t>by Mancie Beck</a:t>
            </a:r>
            <a:endParaRPr lang="en-US"/>
          </a:p>
        </p:txBody>
      </p:sp>
      <p:pic>
        <p:nvPicPr>
          <p:cNvPr id="6146" name="Picture 2" descr="C:\Users\user\AppData\Local\Microsoft\Windows\Temporary Internet Files\Content.IE5\J5A8T2Q4\MP9004394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86" y="838200"/>
            <a:ext cx="2667000"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5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en-US" smtClean="0"/>
              <a:t>by Mancie Beck</a:t>
            </a:r>
            <a:endParaRPr lang="en-US"/>
          </a:p>
        </p:txBody>
      </p:sp>
      <p:pic>
        <p:nvPicPr>
          <p:cNvPr id="5" name="ZokqjjIy77Y?version=3&amp;hl=en_US"/>
          <p:cNvPicPr>
            <a:picLocks noRot="1" noChangeAspect="1"/>
          </p:cNvPicPr>
          <p:nvPr>
            <a:videoFile r:link="rId1"/>
          </p:nvPr>
        </p:nvPicPr>
        <p:blipFill>
          <a:blip r:embed="rId3"/>
          <a:stretch>
            <a:fillRect/>
          </a:stretch>
        </p:blipFill>
        <p:spPr>
          <a:xfrm>
            <a:off x="1676400" y="1219200"/>
            <a:ext cx="6096000" cy="4572000"/>
          </a:xfrm>
          <a:prstGeom prst="rect">
            <a:avLst/>
          </a:prstGeom>
        </p:spPr>
      </p:pic>
      <p:sp>
        <p:nvSpPr>
          <p:cNvPr id="6" name="TextBox 5"/>
          <p:cNvSpPr txBox="1"/>
          <p:nvPr/>
        </p:nvSpPr>
        <p:spPr>
          <a:xfrm>
            <a:off x="3276600" y="381000"/>
            <a:ext cx="3581400" cy="707886"/>
          </a:xfrm>
          <a:prstGeom prst="rect">
            <a:avLst/>
          </a:prstGeom>
          <a:noFill/>
        </p:spPr>
        <p:txBody>
          <a:bodyPr wrap="square" rtlCol="0">
            <a:spAutoFit/>
          </a:bodyPr>
          <a:lstStyle/>
          <a:p>
            <a:r>
              <a:rPr lang="en-US" sz="4000" dirty="0" smtClean="0"/>
              <a:t>Engage Me!</a:t>
            </a:r>
            <a:endParaRPr lang="en-US" sz="4000" dirty="0"/>
          </a:p>
        </p:txBody>
      </p:sp>
    </p:spTree>
    <p:extLst>
      <p:ext uri="{BB962C8B-B14F-4D97-AF65-F5344CB8AC3E}">
        <p14:creationId xmlns:p14="http://schemas.microsoft.com/office/powerpoint/2010/main" val="328929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295400"/>
            <a:ext cx="6096000" cy="4876800"/>
          </a:xfrm>
        </p:spPr>
        <p:txBody>
          <a:bodyPr>
            <a:normAutofit fontScale="92500" lnSpcReduction="10000"/>
          </a:bodyPr>
          <a:lstStyle/>
          <a:p>
            <a:pPr marL="18288" indent="0">
              <a:buNone/>
            </a:pPr>
            <a:r>
              <a:rPr lang="en-US" dirty="0" err="1"/>
              <a:t>Lenhart</a:t>
            </a:r>
            <a:r>
              <a:rPr lang="en-US" dirty="0"/>
              <a:t>, A. (2001). The internet and education: Findings of the pew internet &amp; American life project. Retrieved from </a:t>
            </a:r>
            <a:r>
              <a:rPr lang="en-US" dirty="0">
                <a:hlinkClick r:id="rId2"/>
              </a:rPr>
              <a:t>http://www.pewinternet.org/~/media//Files/Reports/2001/PIP_Sc </a:t>
            </a:r>
            <a:r>
              <a:rPr lang="en-US" dirty="0" smtClean="0">
                <a:hlinkClick r:id="rId2"/>
              </a:rPr>
              <a:t>hools_Report.pdf.pdf</a:t>
            </a:r>
            <a:endParaRPr lang="en-US" dirty="0" smtClean="0"/>
          </a:p>
          <a:p>
            <a:pPr marL="18288" indent="0">
              <a:buNone/>
            </a:pPr>
            <a:endParaRPr lang="en-US" dirty="0"/>
          </a:p>
          <a:p>
            <a:pPr marL="18288" indent="0">
              <a:buNone/>
            </a:pPr>
            <a:r>
              <a:rPr lang="en-US" dirty="0"/>
              <a:t>Matteson, A. (2010). </a:t>
            </a:r>
            <a:r>
              <a:rPr lang="en-US" dirty="0" err="1"/>
              <a:t>Tweacher</a:t>
            </a:r>
            <a:r>
              <a:rPr lang="en-US" dirty="0"/>
              <a:t> (n): The Twitter Enhanced Teacher. School Library Monthly, 27(1), 22-23. Retrieved from http://web.ebscohost.com/ehost/pdfviewer/pdfviewer?sid=b94b7 6d1-25c3-4d19-8798- </a:t>
            </a:r>
            <a:r>
              <a:rPr lang="en-US" dirty="0" smtClean="0"/>
              <a:t>467e0828b101%40sessionmgr14&amp;vid=5&amp;hid=15</a:t>
            </a:r>
          </a:p>
          <a:p>
            <a:pPr marL="18288" indent="0">
              <a:buNone/>
            </a:pPr>
            <a:endParaRPr lang="en-US" dirty="0"/>
          </a:p>
          <a:p>
            <a:pPr marL="18288" indent="0">
              <a:buNone/>
            </a:pPr>
            <a:r>
              <a:rPr lang="en-US" dirty="0" smtClean="0"/>
              <a:t>Robin Hood Primary School Students. (2009). Engage Me! </a:t>
            </a:r>
            <a:r>
              <a:rPr lang="en-US" dirty="0"/>
              <a:t>Retrieved from </a:t>
            </a:r>
            <a:r>
              <a:rPr lang="en-US" dirty="0">
                <a:hlinkClick r:id="rId3"/>
              </a:rPr>
              <a:t>http://</a:t>
            </a:r>
            <a:r>
              <a:rPr lang="en-US" dirty="0" smtClean="0">
                <a:hlinkClick r:id="rId3"/>
              </a:rPr>
              <a:t>www.youtube.com/watch?v=ZokqjjIy77Y</a:t>
            </a:r>
            <a:endParaRPr lang="en-US" dirty="0" smtClean="0"/>
          </a:p>
          <a:p>
            <a:pPr marL="18288" indent="0">
              <a:buNone/>
            </a:pPr>
            <a:endParaRPr lang="en-US" dirty="0"/>
          </a:p>
        </p:txBody>
      </p:sp>
      <p:sp>
        <p:nvSpPr>
          <p:cNvPr id="3" name="Title 2"/>
          <p:cNvSpPr>
            <a:spLocks noGrp="1"/>
          </p:cNvSpPr>
          <p:nvPr>
            <p:ph type="title"/>
          </p:nvPr>
        </p:nvSpPr>
        <p:spPr>
          <a:xfrm>
            <a:off x="914400" y="381000"/>
            <a:ext cx="7543800" cy="914400"/>
          </a:xfrm>
        </p:spPr>
        <p:txBody>
          <a:bodyPr/>
          <a:lstStyle/>
          <a:p>
            <a:pPr algn="ctr"/>
            <a:r>
              <a:rPr lang="en-US" dirty="0" smtClean="0"/>
              <a:t>References</a:t>
            </a:r>
            <a:endParaRPr lang="en-US" dirty="0"/>
          </a:p>
        </p:txBody>
      </p:sp>
      <p:sp>
        <p:nvSpPr>
          <p:cNvPr id="4" name="Footer Placeholder 3"/>
          <p:cNvSpPr>
            <a:spLocks noGrp="1"/>
          </p:cNvSpPr>
          <p:nvPr>
            <p:ph type="ftr" sz="quarter" idx="12"/>
          </p:nvPr>
        </p:nvSpPr>
        <p:spPr/>
        <p:txBody>
          <a:bodyPr/>
          <a:lstStyle/>
          <a:p>
            <a:r>
              <a:rPr lang="en-US" smtClean="0"/>
              <a:t>by Mancie Beck</a:t>
            </a:r>
            <a:endParaRPr lang="en-US"/>
          </a:p>
        </p:txBody>
      </p:sp>
    </p:spTree>
    <p:extLst>
      <p:ext uri="{BB962C8B-B14F-4D97-AF65-F5344CB8AC3E}">
        <p14:creationId xmlns:p14="http://schemas.microsoft.com/office/powerpoint/2010/main" val="2894208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63</TotalTime>
  <Words>435</Words>
  <Application>Microsoft Office PowerPoint</Application>
  <PresentationFormat>On-screen Show (4:3)</PresentationFormat>
  <Paragraphs>30</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Elemental</vt:lpstr>
      <vt:lpstr>Engaging the 21st Century Learner</vt:lpstr>
      <vt:lpstr>Enhance Learning </vt:lpstr>
      <vt:lpstr>How are students connected?</vt:lpstr>
      <vt:lpstr>How does the internet help make classroom connections?</vt:lpstr>
      <vt:lpstr>Can social networking be used as a tool in school?</vt:lpstr>
      <vt:lpstr>Do students want the connections?</vt:lpstr>
      <vt:lpstr>If you create the environment, they will be engaged!</vt:lpstr>
      <vt:lpstr>PowerPoint Presentation</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the 21st Century Learner</dc:title>
  <dc:creator>User</dc:creator>
  <cp:lastModifiedBy>User</cp:lastModifiedBy>
  <cp:revision>7</cp:revision>
  <dcterms:created xsi:type="dcterms:W3CDTF">2012-08-20T22:22:11Z</dcterms:created>
  <dcterms:modified xsi:type="dcterms:W3CDTF">2012-08-20T23:25:45Z</dcterms:modified>
</cp:coreProperties>
</file>